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Roboto Slab"/>
      <p:regular r:id="rId42"/>
      <p:bold r:id="rId43"/>
    </p:embeddedFont>
    <p:embeddedFont>
      <p:font typeface="Robot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RobotoSlab-regular.fntdata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Roboto-regular.fntdata"/><Relationship Id="rId21" Type="http://schemas.openxmlformats.org/officeDocument/2006/relationships/slide" Target="slides/slide16.xml"/><Relationship Id="rId43" Type="http://schemas.openxmlformats.org/officeDocument/2006/relationships/font" Target="fonts/RobotoSlab-bold.fntdata"/><Relationship Id="rId24" Type="http://schemas.openxmlformats.org/officeDocument/2006/relationships/slide" Target="slides/slide19.xml"/><Relationship Id="rId46" Type="http://schemas.openxmlformats.org/officeDocument/2006/relationships/font" Target="fonts/Roboto-italic.fntdata"/><Relationship Id="rId23" Type="http://schemas.openxmlformats.org/officeDocument/2006/relationships/slide" Target="slides/slide18.xml"/><Relationship Id="rId45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Roboto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20a8738bb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20a8738bb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20a8738bb4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20a8738bb4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20a8738bb4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20a8738bb4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09399d090e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09399d090e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09399d090e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09399d090e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09399d090e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09399d090e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09399d090e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09399d090e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09399d090e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09399d090e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09399d090e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09399d090e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09399d090e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09399d090e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09399d090e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09399d090e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20a8738bb4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20a8738bb4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20a8738bb4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20a8738bb4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20a8738bb4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20a8738bb4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20d6b8ba2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20d6b8ba2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20a8738bb4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20a8738bb4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20a8738bb4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20a8738bb4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20a8738bb4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20a8738bb4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20a8738bb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20a8738bb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20a8738bb4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20a8738bb4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20a8738bb4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20a8738bb4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20a8738bb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20a8738bb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20a8738bb4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20a8738bb4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20a8738bb4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20a8738bb4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20a8738bb4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20a8738bb4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09399d090e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09399d090e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09399d090e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09399d090e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20d6b8ba2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20d6b8ba2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09399d090e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09399d090e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20a8738bb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20a8738bb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20a8738bb4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20a8738bb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20a8738bb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20a8738bb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0a8738bb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20a8738bb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20a8738bb4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20a8738bb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20a8738bb4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20a8738bb4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drive.google.com/file/d/1R8nyhqO8F3R31skdXc8564-PM-VzqyQb/view" TargetMode="External"/><Relationship Id="rId4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8.png"/><Relationship Id="rId6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Relationship Id="rId5" Type="http://schemas.openxmlformats.org/officeDocument/2006/relationships/image" Target="../media/image17.png"/><Relationship Id="rId6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Relationship Id="rId4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5" Type="http://schemas.openxmlformats.org/officeDocument/2006/relationships/image" Target="../media/image32.png"/><Relationship Id="rId6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27.jpg"/><Relationship Id="rId5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2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Incidents in Ukraine over the course of the war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Anna Siamionava and Ricky Rojas</a:t>
            </a:r>
            <a:endParaRPr/>
          </a:p>
        </p:txBody>
      </p:sp>
      <p:pic>
        <p:nvPicPr>
          <p:cNvPr id="65" name="Google Shape;65;p13" title="final drone vide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1625" y="-884625"/>
            <a:ext cx="9210900" cy="63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w/ Cleaning: Typos and Data</a:t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144125"/>
            <a:ext cx="2729013" cy="369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 rotWithShape="1">
          <a:blip r:embed="rId4">
            <a:alphaModFix/>
          </a:blip>
          <a:srcRect b="0" l="38499" r="0" t="0"/>
          <a:stretch/>
        </p:blipFill>
        <p:spPr>
          <a:xfrm>
            <a:off x="3302250" y="3417750"/>
            <a:ext cx="5453849" cy="564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1726" y="1957671"/>
            <a:ext cx="5038725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57450" y="2662525"/>
            <a:ext cx="5453851" cy="380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Cleaning: Date and Coordinates</a:t>
            </a:r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144125"/>
            <a:ext cx="7752293" cy="369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8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/>
        </p:nvSpPr>
        <p:spPr>
          <a:xfrm>
            <a:off x="43300" y="453475"/>
            <a:ext cx="8914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highlight>
                  <a:schemeClr val="dk1"/>
                </a:highlight>
                <a:latin typeface="Roboto Slab"/>
                <a:ea typeface="Roboto Slab"/>
                <a:cs typeface="Roboto Slab"/>
                <a:sym typeface="Roboto Slab"/>
              </a:rPr>
              <a:t>Accuracy of the Internet map vs ours</a:t>
            </a:r>
            <a:endParaRPr sz="3200">
              <a:solidFill>
                <a:schemeClr val="lt1"/>
              </a:solidFill>
              <a:highlight>
                <a:schemeClr val="dk1"/>
              </a:highlight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525" y="1570850"/>
            <a:ext cx="3328676" cy="225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8025" y="1570850"/>
            <a:ext cx="4394275" cy="25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311700" y="981700"/>
            <a:ext cx="8520600" cy="95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Frequency of attacks based on regions</a:t>
            </a:r>
            <a:endParaRPr/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550" y="346375"/>
            <a:ext cx="3463475" cy="329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8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6"/>
          <p:cNvSpPr txBox="1"/>
          <p:nvPr>
            <p:ph type="title"/>
          </p:nvPr>
        </p:nvSpPr>
        <p:spPr>
          <a:xfrm>
            <a:off x="490100" y="185075"/>
            <a:ext cx="8520600" cy="63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20">
                <a:solidFill>
                  <a:schemeClr val="lt1"/>
                </a:solidFill>
                <a:highlight>
                  <a:schemeClr val="dk1"/>
                </a:highlight>
              </a:rPr>
              <a:t>Frequency of incidents based on regions</a:t>
            </a:r>
            <a:endParaRPr sz="322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725" y="1063875"/>
            <a:ext cx="4250525" cy="384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5530" y="1127005"/>
            <a:ext cx="3366675" cy="323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311700" y="314950"/>
            <a:ext cx="8520600" cy="74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Heatmap </a:t>
            </a:r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9338" y="1021450"/>
            <a:ext cx="4785325" cy="33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311700" y="314950"/>
            <a:ext cx="8520600" cy="74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Heatmap </a:t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9338" y="1021450"/>
            <a:ext cx="4785325" cy="33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/>
        </p:nvSpPr>
        <p:spPr>
          <a:xfrm>
            <a:off x="2064775" y="4398800"/>
            <a:ext cx="6009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Wait, why it doesn’t show every region?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750" y="417375"/>
            <a:ext cx="7087102" cy="232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8750" y="2808925"/>
            <a:ext cx="7087099" cy="1277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1550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55183"/>
            <a:ext cx="8839201" cy="1208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375" y="812825"/>
            <a:ext cx="5195476" cy="351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800850" cy="95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45050"/>
            <a:ext cx="6800850" cy="952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152400" y="1102925"/>
            <a:ext cx="4259100" cy="3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D9F4FF"/>
                </a:solidFill>
                <a:latin typeface="Roboto"/>
                <a:ea typeface="Roboto"/>
                <a:cs typeface="Roboto"/>
                <a:sym typeface="Roboto"/>
              </a:rPr>
              <a:t>21,293</a:t>
            </a:r>
            <a:endParaRPr sz="2300">
              <a:solidFill>
                <a:srgbClr val="D9F4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Estimated civilian casualties in Ukraine </a:t>
            </a:r>
            <a:r>
              <a:rPr lang="en" sz="2300">
                <a:solidFill>
                  <a:srgbClr val="D9F4FF"/>
                </a:solidFill>
                <a:latin typeface="Roboto"/>
                <a:ea typeface="Roboto"/>
                <a:cs typeface="Roboto"/>
                <a:sym typeface="Roboto"/>
              </a:rPr>
              <a:t>100.000+</a:t>
            </a:r>
            <a:endParaRPr sz="2300">
              <a:solidFill>
                <a:srgbClr val="D9F4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Estimated troops casualties in Ukraine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D9F4FF"/>
                </a:solidFill>
                <a:latin typeface="Roboto"/>
                <a:ea typeface="Roboto"/>
                <a:cs typeface="Roboto"/>
                <a:sym typeface="Roboto"/>
              </a:rPr>
              <a:t>€54.9B</a:t>
            </a:r>
            <a:endParaRPr sz="2300">
              <a:solidFill>
                <a:srgbClr val="D9F4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Financial, humanitarian and military aid pledged by EU countries and institutions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D9F4FF"/>
                </a:solidFill>
                <a:latin typeface="Roboto"/>
                <a:ea typeface="Roboto"/>
                <a:cs typeface="Roboto"/>
                <a:sym typeface="Roboto"/>
              </a:rPr>
              <a:t>389</a:t>
            </a:r>
            <a:endParaRPr sz="2300">
              <a:solidFill>
                <a:srgbClr val="D9F4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Days of war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5770875" y="618000"/>
            <a:ext cx="3065400" cy="3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D9F4FF"/>
                </a:solidFill>
                <a:latin typeface="Roboto"/>
                <a:ea typeface="Roboto"/>
                <a:cs typeface="Roboto"/>
                <a:sym typeface="Roboto"/>
              </a:rPr>
              <a:t>65.000</a:t>
            </a:r>
            <a:endParaRPr sz="2300">
              <a:solidFill>
                <a:srgbClr val="D9F4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Suspected war crimes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D9F4FF"/>
                </a:solidFill>
                <a:latin typeface="Roboto"/>
                <a:ea typeface="Roboto"/>
                <a:cs typeface="Roboto"/>
                <a:sym typeface="Roboto"/>
              </a:rPr>
              <a:t>8.1M</a:t>
            </a:r>
            <a:endParaRPr sz="2300">
              <a:solidFill>
                <a:srgbClr val="D9F4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Refugees from Ukraine recorded across Europe as of February 15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D9F4FF"/>
                </a:solidFill>
                <a:latin typeface="Roboto"/>
                <a:ea typeface="Roboto"/>
                <a:cs typeface="Roboto"/>
                <a:sym typeface="Roboto"/>
              </a:rPr>
              <a:t>5.3M</a:t>
            </a:r>
            <a:endParaRPr sz="2300">
              <a:solidFill>
                <a:srgbClr val="D9F4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Ukrainians are displaced within the country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</a:t>
            </a:r>
            <a:endParaRPr/>
          </a:p>
        </p:txBody>
      </p:sp>
      <p:pic>
        <p:nvPicPr>
          <p:cNvPr id="200" name="Google Shape;2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852" y="1286150"/>
            <a:ext cx="5400300" cy="366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 Goals</a:t>
            </a:r>
            <a:endParaRPr/>
          </a:p>
        </p:txBody>
      </p:sp>
      <p:sp>
        <p:nvSpPr>
          <p:cNvPr id="206" name="Google Shape;206;p34"/>
          <p:cNvSpPr txBox="1"/>
          <p:nvPr>
            <p:ph idx="1" type="body"/>
          </p:nvPr>
        </p:nvSpPr>
        <p:spPr>
          <a:xfrm>
            <a:off x="3793675" y="266075"/>
            <a:ext cx="4716900" cy="9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2575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To predict incidents with similar characteristics</a:t>
            </a:r>
            <a:endParaRPr/>
          </a:p>
          <a:p>
            <a:pPr indent="-32575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To show continuity through space and time</a:t>
            </a:r>
            <a:endParaRPr/>
          </a:p>
        </p:txBody>
      </p:sp>
      <p:pic>
        <p:nvPicPr>
          <p:cNvPr id="207" name="Google Shape;2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700" y="1302900"/>
            <a:ext cx="5455475" cy="370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Evaluating Clusters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>
            <p:ph type="title"/>
          </p:nvPr>
        </p:nvSpPr>
        <p:spPr>
          <a:xfrm>
            <a:off x="387900" y="-7537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Clustering: K-Means</a:t>
            </a:r>
            <a:endParaRPr/>
          </a:p>
        </p:txBody>
      </p:sp>
      <p:pic>
        <p:nvPicPr>
          <p:cNvPr id="218" name="Google Shape;2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125" y="510650"/>
            <a:ext cx="7031896" cy="463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525" y="152400"/>
            <a:ext cx="762095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975" y="152400"/>
            <a:ext cx="760005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588" y="152400"/>
            <a:ext cx="756481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300" y="152400"/>
            <a:ext cx="75514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8495" y="0"/>
            <a:ext cx="4020707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0"/>
            <a:ext cx="4020699" cy="2552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000" y="2552825"/>
            <a:ext cx="4039371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8499" y="2548229"/>
            <a:ext cx="4020699" cy="2576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 + Data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2"/>
          <p:cNvPicPr preferRelativeResize="0"/>
          <p:nvPr/>
        </p:nvPicPr>
        <p:blipFill/>
        <p:spPr>
          <a:xfrm>
            <a:off x="0" y="0"/>
            <a:ext cx="9144000" cy="5241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43"/>
          <p:cNvPicPr preferRelativeResize="0"/>
          <p:nvPr/>
        </p:nvPicPr>
        <p:blipFill/>
        <p:spPr>
          <a:xfrm>
            <a:off x="0" y="1"/>
            <a:ext cx="921941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4"/>
          <p:cNvPicPr preferRelativeResize="0"/>
          <p:nvPr/>
        </p:nvPicPr>
        <p:blipFill/>
        <p:spPr>
          <a:xfrm>
            <a:off x="0" y="-16150"/>
            <a:ext cx="9144000" cy="5248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Clustering vs AgC Average?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Clustering vs AgC Average?</a:t>
            </a:r>
            <a:endParaRPr/>
          </a:p>
        </p:txBody>
      </p:sp>
      <p:sp>
        <p:nvSpPr>
          <p:cNvPr id="274" name="Google Shape;274;p46"/>
          <p:cNvSpPr txBox="1"/>
          <p:nvPr/>
        </p:nvSpPr>
        <p:spPr>
          <a:xfrm>
            <a:off x="613925" y="2731288"/>
            <a:ext cx="1955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AgC Average!</a:t>
            </a:r>
            <a:endParaRPr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5" name="Google Shape;27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6359" y="1472399"/>
            <a:ext cx="2879741" cy="30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4746" y="1472400"/>
            <a:ext cx="2562129" cy="305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6"/>
          <p:cNvSpPr txBox="1"/>
          <p:nvPr/>
        </p:nvSpPr>
        <p:spPr>
          <a:xfrm>
            <a:off x="3104850" y="4528975"/>
            <a:ext cx="256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AgC Average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46"/>
          <p:cNvSpPr txBox="1"/>
          <p:nvPr/>
        </p:nvSpPr>
        <p:spPr>
          <a:xfrm>
            <a:off x="6035225" y="4528975"/>
            <a:ext cx="256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K-Means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638" y="152400"/>
            <a:ext cx="715671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8"/>
          <p:cNvSpPr txBox="1"/>
          <p:nvPr>
            <p:ph type="title"/>
          </p:nvPr>
        </p:nvSpPr>
        <p:spPr>
          <a:xfrm>
            <a:off x="484950" y="24232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/>
              <a:t>Thank you! Questions?</a:t>
            </a:r>
            <a:endParaRPr sz="5900"/>
          </a:p>
        </p:txBody>
      </p:sp>
      <p:sp>
        <p:nvSpPr>
          <p:cNvPr id="289" name="Google Shape;289;p48"/>
          <p:cNvSpPr txBox="1"/>
          <p:nvPr/>
        </p:nvSpPr>
        <p:spPr>
          <a:xfrm>
            <a:off x="696650" y="1319400"/>
            <a:ext cx="49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 Characterization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4445" y="1372795"/>
            <a:ext cx="4657211" cy="30789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222475" y="1405375"/>
            <a:ext cx="3932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Lots of maps like these (eyesonrussia.com)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Problem: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Created with limited data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visualization is created with just 1000 data points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Limited visualizations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87900" y="458025"/>
            <a:ext cx="18723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Dattalion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25" y="1334433"/>
            <a:ext cx="4952349" cy="338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 title="DEC01 Bakhmut Donetsk region Result of shelling, private house damaged, fire broke out. 2 people injured 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4975" y="1583688"/>
            <a:ext cx="3120600" cy="23404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5365975" y="3972525"/>
            <a:ext cx="3006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DEC01 Bakhmut Donetsk region Result of shelling, private house damaged, fire broke out. 2 people injured 1.jpg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9263" y="525129"/>
            <a:ext cx="3460025" cy="55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431975" y="30739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Can we use Dattalion to create better visualizations that more accurately characterize the war in Ukraine?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Scraping</a:t>
            </a:r>
            <a:endParaRPr/>
          </a:p>
        </p:txBody>
      </p:sp>
      <p:sp>
        <p:nvSpPr>
          <p:cNvPr id="111" name="Google Shape;111;p20"/>
          <p:cNvSpPr txBox="1"/>
          <p:nvPr/>
        </p:nvSpPr>
        <p:spPr>
          <a:xfrm>
            <a:off x="486825" y="1240175"/>
            <a:ext cx="7842000" cy="36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highlight>
                  <a:srgbClr val="FF9900"/>
                </a:highlight>
                <a:latin typeface="Roboto"/>
                <a:ea typeface="Roboto"/>
                <a:cs typeface="Roboto"/>
                <a:sym typeface="Roboto"/>
              </a:rPr>
              <a:t>DEC</a:t>
            </a:r>
            <a:r>
              <a:rPr b="1" lang="en" sz="1200">
                <a:highlight>
                  <a:srgbClr val="00FF00"/>
                </a:highlight>
                <a:latin typeface="Roboto"/>
                <a:ea typeface="Roboto"/>
                <a:cs typeface="Roboto"/>
                <a:sym typeface="Roboto"/>
              </a:rPr>
              <a:t>01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200"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Bakhmut</a:t>
            </a:r>
            <a:r>
              <a:rPr b="1" lang="en" sz="1200">
                <a:highlight>
                  <a:srgbClr val="00FFFF"/>
                </a:highlight>
                <a:latin typeface="Roboto"/>
                <a:ea typeface="Roboto"/>
                <a:cs typeface="Roboto"/>
                <a:sym typeface="Roboto"/>
              </a:rPr>
              <a:t> Donetsk region</a:t>
            </a:r>
            <a:r>
              <a:rPr b="1" lang="en" sz="1200">
                <a:highlight>
                  <a:srgbClr val="4A86E8"/>
                </a:highlight>
                <a:latin typeface="Roboto"/>
                <a:ea typeface="Roboto"/>
                <a:cs typeface="Roboto"/>
                <a:sym typeface="Roboto"/>
              </a:rPr>
              <a:t> Result of shelling, private house damaged, fire broke out. 2 people injured</a:t>
            </a:r>
            <a:r>
              <a:rPr b="1" lang="en" sz="1200">
                <a:highlight>
                  <a:srgbClr val="FF0000"/>
                </a:highlight>
                <a:latin typeface="Roboto"/>
                <a:ea typeface="Roboto"/>
                <a:cs typeface="Roboto"/>
                <a:sym typeface="Roboto"/>
              </a:rPr>
              <a:t> 1.jpg</a:t>
            </a:r>
            <a:endParaRPr b="1">
              <a:highlight>
                <a:srgbClr val="FF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575" y="1705525"/>
            <a:ext cx="7392098" cy="322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225" y="819150"/>
            <a:ext cx="6210300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58749">
            <a:off x="218475" y="1044525"/>
            <a:ext cx="5695950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320695">
            <a:off x="5600668" y="835275"/>
            <a:ext cx="2906332" cy="4211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111950">
            <a:off x="304800" y="2718715"/>
            <a:ext cx="9144001" cy="315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